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0" r:id="rId2"/>
    <p:sldId id="308" r:id="rId3"/>
    <p:sldId id="310" r:id="rId4"/>
    <p:sldId id="311" r:id="rId5"/>
    <p:sldId id="309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289" r:id="rId15"/>
  </p:sldIdLst>
  <p:sldSz cx="10693400" cy="7561263"/>
  <p:notesSz cx="6815138" cy="9947275"/>
  <p:defaultTextStyle>
    <a:defPPr>
      <a:defRPr lang="ru-RU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2030"/>
    <a:srgbClr val="595959"/>
    <a:srgbClr val="7D7D83"/>
    <a:srgbClr val="C8102E"/>
    <a:srgbClr val="A1ABB2"/>
    <a:srgbClr val="D709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37" autoAdjust="0"/>
    <p:restoredTop sz="93979" autoAdjust="0"/>
  </p:normalViewPr>
  <p:slideViewPr>
    <p:cSldViewPr>
      <p:cViewPr varScale="1">
        <p:scale>
          <a:sx n="105" d="100"/>
          <a:sy n="105" d="100"/>
        </p:scale>
        <p:origin x="1428" y="108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3226" cy="497364"/>
          </a:xfrm>
          <a:prstGeom prst="rect">
            <a:avLst/>
          </a:prstGeom>
        </p:spPr>
        <p:txBody>
          <a:bodyPr vert="horz" lIns="91641" tIns="45821" rIns="91641" bIns="4582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364"/>
          </a:xfrm>
          <a:prstGeom prst="rect">
            <a:avLst/>
          </a:prstGeom>
        </p:spPr>
        <p:txBody>
          <a:bodyPr vert="horz" lIns="91641" tIns="45821" rIns="91641" bIns="45821" rtlCol="0"/>
          <a:lstStyle>
            <a:lvl1pPr algn="r">
              <a:defRPr sz="1200"/>
            </a:lvl1pPr>
          </a:lstStyle>
          <a:p>
            <a:fld id="{C8A91EFC-6DAB-4CB2-8791-B524C6882F6E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6125"/>
            <a:ext cx="5275262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41" tIns="45821" rIns="91641" bIns="4582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5" y="4724956"/>
            <a:ext cx="5452110" cy="4476274"/>
          </a:xfrm>
          <a:prstGeom prst="rect">
            <a:avLst/>
          </a:prstGeom>
        </p:spPr>
        <p:txBody>
          <a:bodyPr vert="horz" lIns="91641" tIns="45821" rIns="91641" bIns="4582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8184"/>
            <a:ext cx="2953226" cy="497364"/>
          </a:xfrm>
          <a:prstGeom prst="rect">
            <a:avLst/>
          </a:prstGeom>
        </p:spPr>
        <p:txBody>
          <a:bodyPr vert="horz" lIns="91641" tIns="45821" rIns="91641" bIns="4582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335" y="9448184"/>
            <a:ext cx="2953226" cy="497364"/>
          </a:xfrm>
          <a:prstGeom prst="rect">
            <a:avLst/>
          </a:prstGeom>
        </p:spPr>
        <p:txBody>
          <a:bodyPr vert="horz" lIns="91641" tIns="45821" rIns="91641" bIns="45821" rtlCol="0" anchor="b"/>
          <a:lstStyle>
            <a:lvl1pPr algn="r">
              <a:defRPr sz="1200"/>
            </a:lvl1pPr>
          </a:lstStyle>
          <a:p>
            <a:fld id="{82C3CE44-5342-4806-98F3-21BBE11B3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634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7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7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0F1D-C092-4240-B863-76EC762A701C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59AD-3851-4F17-AB84-3569D8FF6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75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0F1D-C092-4240-B863-76EC762A701C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59AD-3851-4F17-AB84-3569D8FF6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366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227540"/>
            <a:ext cx="2406015" cy="483780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227540"/>
            <a:ext cx="7039822" cy="483780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0F1D-C092-4240-B863-76EC762A701C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59AD-3851-4F17-AB84-3569D8FF6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065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0F1D-C092-4240-B863-76EC762A701C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59AD-3851-4F17-AB84-3569D8FF6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919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5"/>
            <a:ext cx="9089390" cy="150175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90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0F1D-C092-4240-B863-76EC762A701C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59AD-3851-4F17-AB84-3569D8FF6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4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323227"/>
            <a:ext cx="4722918" cy="374212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323227"/>
            <a:ext cx="4722918" cy="374212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0F1D-C092-4240-B863-76EC762A701C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59AD-3851-4F17-AB84-3569D8FF6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078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4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8"/>
            <a:ext cx="4724775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8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8" y="1692538"/>
            <a:ext cx="4726632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8" y="2397901"/>
            <a:ext cx="4726632" cy="435648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0F1D-C092-4240-B863-76EC762A701C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59AD-3851-4F17-AB84-3569D8FF6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955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0F1D-C092-4240-B863-76EC762A701C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59AD-3851-4F17-AB84-3569D8FF6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715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0F1D-C092-4240-B863-76EC762A701C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59AD-3851-4F17-AB84-3569D8FF6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144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80" y="301051"/>
            <a:ext cx="3518055" cy="12812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3" y="301058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80" y="1582269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0F1D-C092-4240-B863-76EC762A701C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59AD-3851-4F17-AB84-3569D8FF6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432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9"/>
            <a:ext cx="6416040" cy="62485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5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2"/>
            <a:ext cx="6416040" cy="887399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0F1D-C092-4240-B863-76EC762A701C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59AD-3851-4F17-AB84-3569D8FF6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577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4"/>
            <a:ext cx="9624060" cy="1260211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300"/>
            <a:ext cx="9624060" cy="4990084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6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60F1D-C092-4240-B863-76EC762A701C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6"/>
            <a:ext cx="3386243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6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659AD-3851-4F17-AB84-3569D8FF6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78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YxbobEUDOf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ZZD3S6j-p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lQ7NkMD11aU" TargetMode="Externa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148" y="5580831"/>
            <a:ext cx="60986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ПЕННЫЙ </a:t>
            </a:r>
          </a:p>
          <a:p>
            <a:r>
              <a:rPr lang="ru-RU" sz="4800" b="1" dirty="0" smtClean="0">
                <a:solidFill>
                  <a:schemeClr val="bg1"/>
                </a:solidFill>
              </a:rPr>
              <a:t>ОЧИСТИТЕЛЬ ОБИВКИ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239"/>
            <a:ext cx="10693992" cy="6534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2164" y="5364807"/>
            <a:ext cx="70359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НОВЫЕ ПРОДУКТЫ </a:t>
            </a:r>
            <a:endParaRPr lang="en-US" sz="4000" dirty="0" smtClean="0">
              <a:solidFill>
                <a:srgbClr val="FF0000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  <a:p>
            <a:r>
              <a:rPr lang="ru-RU" sz="4000" dirty="0" smtClean="0">
                <a:solidFill>
                  <a:srgbClr val="FF0000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ДЛЯ КОММЕРЧЕСКОГО </a:t>
            </a:r>
          </a:p>
          <a:p>
            <a:r>
              <a:rPr lang="ru-RU" sz="4000" dirty="0" smtClean="0">
                <a:solidFill>
                  <a:srgbClr val="FF0000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ТРАНСПОРТА</a:t>
            </a:r>
            <a:endParaRPr lang="en-US" sz="4000" dirty="0">
              <a:solidFill>
                <a:schemeClr val="bg1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91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83083" y="981162"/>
            <a:ext cx="4527234" cy="40011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Как </a:t>
            </a:r>
            <a:r>
              <a:rPr lang="ru-RU" dirty="0" smtClean="0">
                <a:latin typeface="Arial Black" panose="020B0A04020102020204" pitchFamily="34" charset="0"/>
              </a:rPr>
              <a:t>использовать?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664"/>
            <a:ext cx="10693400" cy="6534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6160" y="1474524"/>
            <a:ext cx="9973108" cy="5802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ЭТАП 1. 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Очистка от накипи и </a:t>
            </a: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ржавчины. На 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первом этапе накипь и ржавчина полностью удаляются из системы охлаждения. Происходит подготовка системы ко второму этапу очистки.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Слить 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антифриз из системы охлаждения и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отопителя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•	Залить препарат №1 и долить чистой или дистиллированной теплой воды до отметки MIN.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•	Прогреть двигатель до рабочей температуры и дать ему поработать на холостом ходу 30 минут.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•	Слить промывочный раствор.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•	Перейти к ЭТАПУ 2.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ЭТАП 2</a:t>
            </a:r>
            <a:r>
              <a:rPr lang="ru-RU" sz="16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Удаление 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следов масла и продуктов разложения </a:t>
            </a: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антифриза. На 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втором этапе полностью удаляются следы масла, эмульсии и продукты разложения антифриза. Происходит подготовка к заполнению системы новым антифризом.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•	Залить препарат №2 и долить чистой или дистиллированной теплой воды до отметки MIN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•	Прогреть двигатель до рабочей температуры и дать ему поработать на холостом ходу 30 минут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•	Слить промывочный раствор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•	Промыть систему: залить чистой теплой воды, прогреть двигатель и дать ему поработать на холостом ходу 15 минут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•	Слить промывочный раствор. При необходимости повторить процедуру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•	Залить новый </a:t>
            </a: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антифриз</a:t>
            </a:r>
            <a:endParaRPr lang="ru-RU" sz="16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83083" y="981162"/>
            <a:ext cx="4527234" cy="40011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Преимущества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664"/>
            <a:ext cx="10693400" cy="65348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78148" y="1820036"/>
            <a:ext cx="99371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1600" dirty="0" smtClean="0"/>
              <a:t>Нет аналогов на российском рынке двухкомпонентных средств для промывки СО.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1600" dirty="0" smtClean="0"/>
              <a:t>Очищает систему </a:t>
            </a:r>
            <a:r>
              <a:rPr lang="ru-RU" sz="1600" dirty="0"/>
              <a:t>охлаждения от всех сложных комбинированных </a:t>
            </a:r>
            <a:r>
              <a:rPr lang="ru-RU" sz="1600" dirty="0" smtClean="0"/>
              <a:t>загрязнений</a:t>
            </a:r>
            <a:r>
              <a:rPr lang="ru-RU" sz="1600" dirty="0"/>
              <a:t>, </a:t>
            </a:r>
            <a:r>
              <a:rPr lang="ru-RU" sz="1600" dirty="0" smtClean="0"/>
              <a:t>два </a:t>
            </a:r>
            <a:r>
              <a:rPr lang="ru-RU" sz="1600" dirty="0"/>
              <a:t>состава воздействуют на различные загрязнения и усиливают друг друга для максимальной чистоты</a:t>
            </a:r>
            <a:r>
              <a:rPr lang="ru-RU" sz="1600" dirty="0" smtClean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845" y="3060551"/>
            <a:ext cx="5095709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810196" y="6356950"/>
            <a:ext cx="3493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https://youtu.be/YxbobEUDOfA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10196" y="5868863"/>
            <a:ext cx="874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Ссылка на видео </a:t>
            </a:r>
            <a:r>
              <a:rPr lang="ru-RU" dirty="0"/>
              <a:t>Полная очистка системы охлаждения двигателя Лада Калина</a:t>
            </a:r>
          </a:p>
        </p:txBody>
      </p:sp>
    </p:spTree>
    <p:extLst>
      <p:ext uri="{BB962C8B-B14F-4D97-AF65-F5344CB8AC3E}">
        <p14:creationId xmlns:p14="http://schemas.microsoft.com/office/powerpoint/2010/main" val="189919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74292" y="981162"/>
            <a:ext cx="7344816" cy="40011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Испытания на коммерческом транспорте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664"/>
            <a:ext cx="10693400" cy="653484"/>
          </a:xfrm>
          <a:prstGeom prst="rect">
            <a:avLst/>
          </a:prstGeom>
        </p:spPr>
      </p:pic>
      <p:pic>
        <p:nvPicPr>
          <p:cNvPr id="8" name="Рисунок 7" descr="W:\Чемякин Сергей\Автохимтрейд Новокузнецк\Фото испытаний промывки системы охлаждения на Белазе 30.03.2019\WhatsApp Image 2019-03-30 at 10.58.20(2)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58" y="2223229"/>
            <a:ext cx="2520280" cy="3543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W:\Чемякин Сергей\Автохимтрейд Новокузнецк\Фото испытаний промывки системы охлаждения на Белазе 30.03.2019\WhatsApp Image 2019-03-30 at 10.58.21(1)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607" y="2206868"/>
            <a:ext cx="4552188" cy="3559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W:\Чемякин Сергей\Автохимтрейд Новокузнецк\Фото испытаний промывки системы охлаждения на Белазе 30.03.2019\WhatsApp Image 2019-03-30 at 10.58.21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964" y="2196455"/>
            <a:ext cx="2684160" cy="3559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258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58467" y="972704"/>
            <a:ext cx="4176465" cy="40011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ru-RU" dirty="0" smtClean="0">
                <a:latin typeface="DIN Pro Black" panose="020B0A04020101010102"/>
              </a:rPr>
              <a:t>Основные характеристики</a:t>
            </a:r>
            <a:endParaRPr lang="ru-RU" dirty="0">
              <a:latin typeface="DIN Pro Black" panose="020B0A04020101010102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664"/>
            <a:ext cx="10693400" cy="6534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6160" y="1548383"/>
            <a:ext cx="97210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D7D83"/>
                </a:solidFill>
                <a:latin typeface="DIN Pro Black" panose="020B0A04020101010102"/>
              </a:rPr>
              <a:t>Артикул</a:t>
            </a:r>
            <a:r>
              <a:rPr lang="ru-RU" b="1" dirty="0" smtClean="0"/>
              <a:t> </a:t>
            </a:r>
            <a:r>
              <a:rPr lang="en-US" b="1" dirty="0" smtClean="0">
                <a:latin typeface="DIN Pro Black" panose="020B0A04020101010102"/>
              </a:rPr>
              <a:t>Ln</a:t>
            </a:r>
            <a:r>
              <a:rPr lang="ru-RU" b="1" dirty="0" smtClean="0">
                <a:latin typeface="DIN Pro Black" panose="020B0A04020101010102"/>
              </a:rPr>
              <a:t>1110</a:t>
            </a:r>
          </a:p>
          <a:p>
            <a:endParaRPr lang="ru-RU" b="1" dirty="0">
              <a:latin typeface="DIN Pro Black" panose="020B0A04020101010102"/>
            </a:endParaRPr>
          </a:p>
          <a:p>
            <a:r>
              <a:rPr lang="ru-RU" b="1" dirty="0" smtClean="0">
                <a:solidFill>
                  <a:srgbClr val="7D7D83"/>
                </a:solidFill>
                <a:latin typeface="DIN Pro Black" panose="020B0A04020101010102"/>
              </a:rPr>
              <a:t>Фасовка</a:t>
            </a:r>
            <a:r>
              <a:rPr lang="ru-RU" b="1" dirty="0" smtClean="0">
                <a:latin typeface="DIN Pro Black" panose="020B0A04020101010102"/>
              </a:rPr>
              <a:t> 1 л + 1 л</a:t>
            </a:r>
          </a:p>
          <a:p>
            <a:endParaRPr lang="ru-RU" b="1" dirty="0">
              <a:latin typeface="DIN Pro Black" panose="020B0A04020101010102"/>
            </a:endParaRPr>
          </a:p>
          <a:p>
            <a:r>
              <a:rPr lang="ru-RU" b="1" dirty="0" smtClean="0">
                <a:solidFill>
                  <a:srgbClr val="7D7D83"/>
                </a:solidFill>
                <a:latin typeface="DIN Pro Black" panose="020B0A04020101010102"/>
              </a:rPr>
              <a:t>Вес брутто 1 шт. </a:t>
            </a:r>
            <a:r>
              <a:rPr lang="ru-RU" b="1" dirty="0" smtClean="0">
                <a:latin typeface="DIN Pro Black" panose="020B0A04020101010102"/>
              </a:rPr>
              <a:t>2,392 кг</a:t>
            </a:r>
          </a:p>
          <a:p>
            <a:endParaRPr lang="ru-RU" b="1" dirty="0">
              <a:latin typeface="DIN Pro Black" panose="020B0A04020101010102"/>
            </a:endParaRP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DIN Pro Black" panose="020B0A04020101010102"/>
              </a:rPr>
              <a:t>Вес брутто групповой упаковки </a:t>
            </a:r>
            <a:r>
              <a:rPr lang="ru-RU" b="1" dirty="0" smtClean="0">
                <a:latin typeface="DIN Pro Black" panose="020B0A04020101010102"/>
              </a:rPr>
              <a:t>14,35 кг</a:t>
            </a:r>
          </a:p>
          <a:p>
            <a:endParaRPr lang="en-US" b="1" dirty="0" smtClean="0">
              <a:latin typeface="DIN Pro Black" panose="020B0A04020101010102"/>
            </a:endParaRPr>
          </a:p>
          <a:p>
            <a:r>
              <a:rPr lang="ru-RU" b="1" dirty="0" smtClean="0">
                <a:solidFill>
                  <a:srgbClr val="7D7D83"/>
                </a:solidFill>
                <a:latin typeface="DIN Pro Black" panose="020B0A04020101010102"/>
              </a:rPr>
              <a:t>Групповая упаковка </a:t>
            </a:r>
            <a:r>
              <a:rPr lang="ru-RU" b="1" dirty="0">
                <a:latin typeface="DIN Pro Black" panose="020B0A04020101010102"/>
              </a:rPr>
              <a:t>6</a:t>
            </a:r>
            <a:r>
              <a:rPr lang="ru-RU" b="1" dirty="0" smtClean="0">
                <a:latin typeface="DIN Pro Black" panose="020B0A04020101010102"/>
              </a:rPr>
              <a:t> шт. </a:t>
            </a:r>
          </a:p>
          <a:p>
            <a:endParaRPr lang="ru-RU" b="1" dirty="0" smtClean="0">
              <a:latin typeface="DIN Pro Black" panose="020B0A04020101010102"/>
            </a:endParaRPr>
          </a:p>
          <a:p>
            <a:r>
              <a:rPr lang="ru-RU" b="1" dirty="0" smtClean="0">
                <a:solidFill>
                  <a:srgbClr val="7D7D83"/>
                </a:solidFill>
                <a:latin typeface="DIN Pro Black" panose="020B0A04020101010102"/>
              </a:rPr>
              <a:t>Температура хранения и транспортировки </a:t>
            </a:r>
            <a:r>
              <a:rPr lang="ru-RU" b="1" dirty="0" smtClean="0">
                <a:latin typeface="DIN Pro Black" panose="020B0A04020101010102"/>
              </a:rPr>
              <a:t>от</a:t>
            </a:r>
            <a:r>
              <a:rPr lang="ru-RU" b="1" dirty="0" smtClean="0">
                <a:solidFill>
                  <a:srgbClr val="7D7D83"/>
                </a:solidFill>
                <a:latin typeface="DIN Pro Black" panose="020B0A04020101010102"/>
              </a:rPr>
              <a:t> </a:t>
            </a:r>
            <a:r>
              <a:rPr lang="ru-RU" b="1" dirty="0" smtClean="0">
                <a:latin typeface="DIN Pro Black" panose="020B0A04020101010102"/>
              </a:rPr>
              <a:t>-5 до 30°С</a:t>
            </a:r>
          </a:p>
          <a:p>
            <a:endParaRPr lang="ru-RU" b="1" dirty="0">
              <a:latin typeface="DIN Pro Black" panose="020B0A04020101010102"/>
            </a:endParaRP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DIN Pro Black" panose="020B0A04020101010102"/>
              </a:rPr>
              <a:t>Срок годности </a:t>
            </a:r>
            <a:r>
              <a:rPr lang="ru-RU" b="1" dirty="0" smtClean="0">
                <a:latin typeface="DIN Pro Black" panose="020B0A04020101010102"/>
              </a:rPr>
              <a:t>24 мес.</a:t>
            </a:r>
          </a:p>
          <a:p>
            <a:endParaRPr lang="ru-RU" b="1" dirty="0">
              <a:latin typeface="DIN Pro Black" panose="020B0A04020101010102"/>
            </a:endParaRP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DIN Pro Black" panose="020B0A04020101010102"/>
              </a:rPr>
              <a:t>Состав №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DIN Pro Black" panose="020B0A04020101010102"/>
              </a:rPr>
              <a:t>1: </a:t>
            </a:r>
            <a:r>
              <a:rPr lang="ru-RU" b="1" dirty="0">
                <a:latin typeface="DIN Pro Black" panose="020B0A04020101010102"/>
              </a:rPr>
              <a:t>НПАВ 5-15%, органическая кислота, </a:t>
            </a:r>
            <a:r>
              <a:rPr lang="ru-RU" b="1" dirty="0" err="1">
                <a:latin typeface="DIN Pro Black" panose="020B0A04020101010102"/>
              </a:rPr>
              <a:t>пеногаситель</a:t>
            </a:r>
            <a:r>
              <a:rPr lang="ru-RU" b="1" dirty="0">
                <a:latin typeface="DIN Pro Black" panose="020B0A04020101010102"/>
              </a:rPr>
              <a:t>, краситель, вода </a:t>
            </a:r>
            <a:r>
              <a:rPr lang="ru-RU" b="1" dirty="0" smtClean="0">
                <a:latin typeface="DIN Pro Black" panose="020B0A04020101010102"/>
              </a:rPr>
              <a:t>дистиллированная.                                                                      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DIN Pro Black" panose="020B0A04020101010102"/>
              </a:rPr>
              <a:t>Состав №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DIN Pro Black" panose="020B0A04020101010102"/>
              </a:rPr>
              <a:t>2: </a:t>
            </a:r>
            <a:r>
              <a:rPr lang="ru-RU" b="1" dirty="0">
                <a:latin typeface="DIN Pro Black" panose="020B0A04020101010102"/>
              </a:rPr>
              <a:t>НПАВ ˂5%, </a:t>
            </a:r>
            <a:r>
              <a:rPr lang="ru-RU" b="1" dirty="0" err="1">
                <a:latin typeface="DIN Pro Black" panose="020B0A04020101010102"/>
              </a:rPr>
              <a:t>фосфонаты</a:t>
            </a:r>
            <a:r>
              <a:rPr lang="ru-RU" b="1" dirty="0">
                <a:latin typeface="DIN Pro Black" panose="020B0A04020101010102"/>
              </a:rPr>
              <a:t> ˂5%, карбонат натрия, краситель, вода </a:t>
            </a:r>
            <a:r>
              <a:rPr lang="ru-RU" b="1" dirty="0" smtClean="0">
                <a:latin typeface="DIN Pro Black" panose="020B0A04020101010102"/>
              </a:rPr>
              <a:t>дистиллированная.</a:t>
            </a:r>
            <a:endParaRPr lang="ru-RU" b="1" dirty="0">
              <a:latin typeface="DIN Pro Black" panose="020B0A04020101010102"/>
            </a:endParaRPr>
          </a:p>
        </p:txBody>
      </p:sp>
    </p:spTree>
    <p:extLst>
      <p:ext uri="{BB962C8B-B14F-4D97-AF65-F5344CB8AC3E}">
        <p14:creationId xmlns:p14="http://schemas.microsoft.com/office/powerpoint/2010/main" val="414338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3958" cy="756015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10691217" cy="75612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94972" y="3033256"/>
            <a:ext cx="115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</a:rPr>
              <a:t>!</a:t>
            </a:r>
            <a:endParaRPr lang="ru-RU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91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346700" y="1306798"/>
            <a:ext cx="51629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DIN Pro Black" panose="020B0A04020101010102" pitchFamily="34" charset="0"/>
                <a:cs typeface="DIN Pro Black" panose="020B0A04020101010102" pitchFamily="34" charset="0"/>
              </a:rPr>
              <a:t>Герметик радиатора</a:t>
            </a:r>
          </a:p>
          <a:p>
            <a:r>
              <a:rPr lang="ru-RU" sz="1400" dirty="0" smtClean="0">
                <a:latin typeface="DIN Pro Black" panose="020B0A04020101010102" pitchFamily="34" charset="0"/>
                <a:cs typeface="DIN Pro Black" panose="020B0A04020101010102" pitchFamily="34" charset="0"/>
              </a:rPr>
              <a:t>для грузового автотранспорта и специальной техники</a:t>
            </a:r>
            <a:endParaRPr lang="en-US" sz="1200" dirty="0"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412"/>
            <a:ext cx="10693400" cy="6534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44283" y="2416992"/>
            <a:ext cx="14297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DIN Pro Black" panose="020B0A04020101010102"/>
              </a:rPr>
              <a:t>Ln1109</a:t>
            </a:r>
            <a:endParaRPr lang="en-US" b="1" dirty="0">
              <a:latin typeface="DIN Pro Black" panose="020B0A04020101010102"/>
            </a:endParaRPr>
          </a:p>
          <a:p>
            <a:r>
              <a:rPr lang="ru-RU" b="1" dirty="0">
                <a:latin typeface="DIN Pro Black" panose="020B0A04020101010102"/>
              </a:rPr>
              <a:t>1</a:t>
            </a:r>
            <a:r>
              <a:rPr lang="ru-RU" b="1" dirty="0" smtClean="0">
                <a:latin typeface="DIN Pro Black" panose="020B0A04020101010102"/>
              </a:rPr>
              <a:t> </a:t>
            </a:r>
            <a:r>
              <a:rPr lang="ru-RU" dirty="0" smtClean="0">
                <a:latin typeface="DIN Pro Black" panose="020B0A04020101010102"/>
              </a:rPr>
              <a:t>л</a:t>
            </a:r>
            <a:endParaRPr lang="en-US" dirty="0"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46700" y="3348583"/>
            <a:ext cx="5346700" cy="1323439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1600" b="1" dirty="0" smtClean="0"/>
              <a:t>Отвердевает </a:t>
            </a:r>
            <a:r>
              <a:rPr lang="ru-RU" sz="1600" b="1" dirty="0"/>
              <a:t>только в местах течей</a:t>
            </a:r>
            <a:r>
              <a:rPr lang="ru-RU" sz="1600" b="1" dirty="0" smtClean="0"/>
              <a:t>.</a:t>
            </a:r>
          </a:p>
          <a:p>
            <a:pPr lvl="0"/>
            <a:endParaRPr lang="ru-RU" sz="1600" b="1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1600" b="1" dirty="0" smtClean="0"/>
              <a:t>Гарантированно </a:t>
            </a:r>
            <a:r>
              <a:rPr lang="ru-RU" sz="1600" b="1" dirty="0"/>
              <a:t>не забивает радиаторы</a:t>
            </a:r>
            <a:r>
              <a:rPr lang="ru-RU" sz="1600" b="1" dirty="0" smtClean="0"/>
              <a:t>.</a:t>
            </a:r>
          </a:p>
          <a:p>
            <a:pPr lvl="0"/>
            <a:endParaRPr lang="ru-RU" sz="1600" b="1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1600" b="1" dirty="0" smtClean="0"/>
              <a:t>Безопасен </a:t>
            </a:r>
            <a:r>
              <a:rPr lang="ru-RU" sz="1600" b="1" dirty="0"/>
              <a:t>для конструкционных элементов системы.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236" y="1306798"/>
            <a:ext cx="2376264" cy="572849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344283" y="5112710"/>
            <a:ext cx="4809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DIN Pro Black" panose="020B0A04020101010102"/>
              </a:rPr>
              <a:t>Рассчитана для систем объемом до </a:t>
            </a:r>
            <a:r>
              <a:rPr lang="ru-RU" b="1" dirty="0">
                <a:solidFill>
                  <a:srgbClr val="00B050"/>
                </a:solidFill>
                <a:latin typeface="DIN Pro Black" panose="020B0A04020101010102"/>
              </a:rPr>
              <a:t>30 </a:t>
            </a:r>
            <a:r>
              <a:rPr lang="ru-RU" b="1" dirty="0" smtClean="0">
                <a:solidFill>
                  <a:srgbClr val="00B050"/>
                </a:solidFill>
                <a:latin typeface="DIN Pro Black" panose="020B0A04020101010102"/>
              </a:rPr>
              <a:t>л.</a:t>
            </a:r>
            <a:endParaRPr lang="ru-RU" b="1" dirty="0">
              <a:latin typeface="DIN Pro Black" panose="020B0A04020101010102"/>
            </a:endParaRPr>
          </a:p>
        </p:txBody>
      </p:sp>
    </p:spTree>
    <p:extLst>
      <p:ext uri="{BB962C8B-B14F-4D97-AF65-F5344CB8AC3E}">
        <p14:creationId xmlns:p14="http://schemas.microsoft.com/office/powerpoint/2010/main" val="399327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83083" y="981162"/>
            <a:ext cx="4527234" cy="40011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Показания к применению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664"/>
            <a:ext cx="10693400" cy="6534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8148" y="2196455"/>
            <a:ext cx="9937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cs typeface="Aharoni" panose="02010803020104030203" pitchFamily="2" charset="-79"/>
              </a:rPr>
              <a:t>Незаменимое средство для </a:t>
            </a:r>
            <a:r>
              <a:rPr lang="ru-RU" sz="1600" dirty="0">
                <a:cs typeface="Aharoni" panose="02010803020104030203" pitchFamily="2" charset="-79"/>
              </a:rPr>
              <a:t>устранения течей </a:t>
            </a:r>
            <a:r>
              <a:rPr lang="ru-RU" sz="1600" b="1" dirty="0">
                <a:solidFill>
                  <a:srgbClr val="00B050"/>
                </a:solidFill>
                <a:cs typeface="Aharoni" panose="02010803020104030203" pitchFamily="2" charset="-79"/>
              </a:rPr>
              <a:t>до 2 </a:t>
            </a:r>
            <a:r>
              <a:rPr lang="ru-RU" sz="1600" b="1" dirty="0" smtClean="0">
                <a:solidFill>
                  <a:srgbClr val="00B050"/>
                </a:solidFill>
                <a:cs typeface="Aharoni" panose="02010803020104030203" pitchFamily="2" charset="-79"/>
              </a:rPr>
              <a:t>мм </a:t>
            </a:r>
            <a:r>
              <a:rPr lang="ru-RU" sz="1600" dirty="0" smtClean="0">
                <a:cs typeface="Aharoni" panose="02010803020104030203" pitchFamily="2" charset="-79"/>
              </a:rPr>
              <a:t>основного радиатора, печки </a:t>
            </a:r>
            <a:r>
              <a:rPr lang="ru-RU" sz="1600" dirty="0" err="1">
                <a:cs typeface="Aharoni" panose="02010803020104030203" pitchFamily="2" charset="-79"/>
              </a:rPr>
              <a:t>отопителя</a:t>
            </a:r>
            <a:r>
              <a:rPr lang="ru-RU" sz="1600" dirty="0">
                <a:cs typeface="Aharoni" panose="02010803020104030203" pitchFamily="2" charset="-79"/>
              </a:rPr>
              <a:t>, </a:t>
            </a:r>
            <a:r>
              <a:rPr lang="ru-RU" sz="1600" dirty="0" smtClean="0">
                <a:cs typeface="Aharoni" panose="02010803020104030203" pitchFamily="2" charset="-79"/>
              </a:rPr>
              <a:t>шлангов </a:t>
            </a:r>
            <a:r>
              <a:rPr lang="ru-RU" sz="1600" dirty="0">
                <a:cs typeface="Aharoni" panose="02010803020104030203" pitchFamily="2" charset="-79"/>
              </a:rPr>
              <a:t>и другой элемент системы </a:t>
            </a:r>
            <a:r>
              <a:rPr lang="ru-RU" sz="1600" dirty="0" smtClean="0">
                <a:cs typeface="Aharoni" panose="02010803020104030203" pitchFamily="2" charset="-79"/>
              </a:rPr>
              <a:t>охлаждения.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048" y="3275098"/>
            <a:ext cx="2981325" cy="1533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88" y="4041861"/>
            <a:ext cx="26289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AutoShape 2" descr="Как самостоятельно устранить течь радиатора? | Инфо-Ваз - все об  автомобилях ВАЗ"/>
          <p:cNvSpPr>
            <a:spLocks noChangeAspect="1" noChangeArrowheads="1"/>
          </p:cNvSpPr>
          <p:nvPr/>
        </p:nvSpPr>
        <p:spPr bwMode="auto">
          <a:xfrm>
            <a:off x="6714852" y="3208424"/>
            <a:ext cx="22383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2333" y="4032336"/>
            <a:ext cx="2099371" cy="1533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265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83083" y="981162"/>
            <a:ext cx="4527234" cy="40011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Как </a:t>
            </a:r>
            <a:r>
              <a:rPr lang="ru-RU" dirty="0" smtClean="0">
                <a:latin typeface="Arial Black" panose="020B0A04020102020204" pitchFamily="34" charset="0"/>
              </a:rPr>
              <a:t>работает?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664"/>
            <a:ext cx="10693400" cy="6534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8148" y="2065008"/>
            <a:ext cx="4968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/>
              <a:t>В </a:t>
            </a:r>
            <a:r>
              <a:rPr lang="ru-RU" dirty="0"/>
              <a:t>основе средства находятся металлизированные полимеры, а также специальное волокно, которое сцепляется между собой, а также с краями отверстий или трещин.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41718" y="5532530"/>
            <a:ext cx="537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https://www.youtube.com/watch?v=bZZD3S6j-pA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36794" y="5132420"/>
            <a:ext cx="8147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Ссылка на видео </a:t>
            </a:r>
            <a:r>
              <a:rPr lang="ru-RU" b="1" dirty="0"/>
              <a:t>Герметик радиатора LAVR. Устраняем течь за 10 </a:t>
            </a:r>
            <a:r>
              <a:rPr lang="ru-RU" b="1" dirty="0" smtClean="0"/>
              <a:t>минут</a:t>
            </a:r>
            <a:endParaRPr lang="ru-RU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451" y="1836415"/>
            <a:ext cx="3071044" cy="3071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736793" y="5932640"/>
            <a:ext cx="94765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Ссылка на видео </a:t>
            </a:r>
            <a:r>
              <a:rPr lang="ru-RU" b="1" dirty="0"/>
              <a:t>Лабораторные испытания герметика радиатора LAVR </a:t>
            </a:r>
            <a:r>
              <a:rPr lang="ru-RU" b="1" dirty="0" err="1"/>
              <a:t>Stop</a:t>
            </a:r>
            <a:r>
              <a:rPr lang="ru-RU" b="1" dirty="0"/>
              <a:t> </a:t>
            </a:r>
            <a:r>
              <a:rPr lang="ru-RU" b="1" dirty="0" err="1"/>
              <a:t>Leak</a:t>
            </a:r>
            <a:r>
              <a:rPr lang="ru-RU" b="1" dirty="0"/>
              <a:t> SD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1718" y="6332750"/>
            <a:ext cx="5612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https://www.youtube.com/watch?v=lQ7NkMD11aU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682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83083" y="981162"/>
            <a:ext cx="4527234" cy="40011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Как </a:t>
            </a:r>
            <a:r>
              <a:rPr lang="ru-RU" dirty="0" smtClean="0">
                <a:latin typeface="Arial Black" panose="020B0A04020102020204" pitchFamily="34" charset="0"/>
              </a:rPr>
              <a:t>использовать?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664"/>
            <a:ext cx="10693400" cy="6534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6160" y="1836415"/>
            <a:ext cx="9721080" cy="2372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Перед применением прогреть состав до комнатной температуры.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Уровень антифриза в системе охлаждения должен быть ниже отметки MAX.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Прогреть двигатель до температуры 80-90°C.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Тщательно встряхнуть препарат и залить в систему охлаждения.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Дать поработать двигателю на холостом ходу в течение 10 минут</a:t>
            </a: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tabLst>
                <a:tab pos="457200" algn="l"/>
              </a:tabLst>
            </a:pP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ПОЛНАЯ ГЕРМЕТИЗАЦИЯ ТЕЧЕЙ ПРОИСХОДИТ </a:t>
            </a:r>
            <a:r>
              <a:rPr lang="ru-RU" sz="16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 ─ 2 </a:t>
            </a:r>
            <a:r>
              <a:rPr lang="ru-RU" sz="16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ДНЯ ШТАТНОЙ ЭКСПЛУАТАЦИИ АВТОМОБИЛЯ</a:t>
            </a:r>
            <a:r>
              <a:rPr lang="ru-RU" sz="16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394" y="4428703"/>
            <a:ext cx="5008612" cy="253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3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83083" y="981162"/>
            <a:ext cx="4527234" cy="40011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Преимущества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664"/>
            <a:ext cx="10693400" cy="65348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34132" y="2124447"/>
            <a:ext cx="511256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1600" dirty="0" smtClean="0"/>
              <a:t>Составляющие не </a:t>
            </a:r>
            <a:r>
              <a:rPr lang="ru-RU" sz="1600" dirty="0"/>
              <a:t>выпадают осадком на деталях системы охлаждения, потому не забивают трубки </a:t>
            </a:r>
            <a:r>
              <a:rPr lang="ru-RU" sz="1600" dirty="0" smtClean="0"/>
              <a:t>радиатора.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1600" dirty="0"/>
              <a:t>П</a:t>
            </a:r>
            <a:r>
              <a:rPr lang="ru-RU" sz="1600" dirty="0" smtClean="0"/>
              <a:t>осле </a:t>
            </a:r>
            <a:r>
              <a:rPr lang="ru-RU" sz="1600" dirty="0"/>
              <a:t>слива </a:t>
            </a:r>
            <a:r>
              <a:rPr lang="ru-RU" sz="1600" dirty="0" smtClean="0"/>
              <a:t>охлаждающей жидкости </a:t>
            </a:r>
            <a:r>
              <a:rPr lang="ru-RU" sz="1600" dirty="0"/>
              <a:t>полностью выходят вместе с ним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1600" dirty="0"/>
              <a:t>С</a:t>
            </a:r>
            <a:r>
              <a:rPr lang="ru-RU" sz="1600" dirty="0" smtClean="0"/>
              <a:t>остав </a:t>
            </a:r>
            <a:r>
              <a:rPr lang="ru-RU" sz="1600" dirty="0"/>
              <a:t>не застывает при температуре до -30°C, поэтому может храниться в багажнике и использоваться даже зимой. </a:t>
            </a:r>
            <a:endParaRPr lang="ru-RU" sz="1600" dirty="0" smtClean="0"/>
          </a:p>
          <a:p>
            <a:endParaRPr lang="ru-RU" sz="1600" dirty="0" smtClean="0"/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1600" dirty="0"/>
              <a:t>С</a:t>
            </a:r>
            <a:r>
              <a:rPr lang="ru-RU" sz="1600" dirty="0" smtClean="0"/>
              <a:t>одержит </a:t>
            </a:r>
            <a:r>
              <a:rPr lang="ru-RU" sz="1600" dirty="0"/>
              <a:t>ингибитор коррозии, защищающий компоненты системы охлаждения.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796" y="2124447"/>
            <a:ext cx="2925515" cy="1950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80" y="4284687"/>
            <a:ext cx="3236894" cy="2113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748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58467" y="972704"/>
            <a:ext cx="4176465" cy="40011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ru-RU" dirty="0" smtClean="0">
                <a:latin typeface="DIN Pro Black" panose="020B0A04020101010102"/>
              </a:rPr>
              <a:t>Основные характеристики</a:t>
            </a:r>
            <a:endParaRPr lang="ru-RU" dirty="0">
              <a:latin typeface="DIN Pro Black" panose="020B0A04020101010102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664"/>
            <a:ext cx="10693400" cy="6534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6160" y="1692399"/>
            <a:ext cx="97210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D7D83"/>
                </a:solidFill>
                <a:latin typeface="DIN Pro Black" panose="020B0A04020101010102"/>
              </a:rPr>
              <a:t>Артикул</a:t>
            </a:r>
            <a:r>
              <a:rPr lang="ru-RU" b="1" dirty="0" smtClean="0"/>
              <a:t> </a:t>
            </a:r>
            <a:r>
              <a:rPr lang="en-US" b="1" dirty="0" smtClean="0">
                <a:latin typeface="DIN Pro Black" panose="020B0A04020101010102"/>
              </a:rPr>
              <a:t>Ln</a:t>
            </a:r>
            <a:r>
              <a:rPr lang="ru-RU" b="1" dirty="0" smtClean="0">
                <a:latin typeface="DIN Pro Black" panose="020B0A04020101010102"/>
              </a:rPr>
              <a:t>1109</a:t>
            </a:r>
          </a:p>
          <a:p>
            <a:endParaRPr lang="ru-RU" b="1" dirty="0">
              <a:latin typeface="DIN Pro Black" panose="020B0A04020101010102"/>
            </a:endParaRPr>
          </a:p>
          <a:p>
            <a:r>
              <a:rPr lang="ru-RU" b="1" dirty="0" smtClean="0">
                <a:solidFill>
                  <a:srgbClr val="7D7D83"/>
                </a:solidFill>
                <a:latin typeface="DIN Pro Black" panose="020B0A04020101010102"/>
              </a:rPr>
              <a:t>Фасовка</a:t>
            </a:r>
            <a:r>
              <a:rPr lang="ru-RU" b="1" dirty="0" smtClean="0">
                <a:latin typeface="DIN Pro Black" panose="020B0A04020101010102"/>
              </a:rPr>
              <a:t> 1 л</a:t>
            </a:r>
          </a:p>
          <a:p>
            <a:endParaRPr lang="ru-RU" b="1" dirty="0">
              <a:latin typeface="DIN Pro Black" panose="020B0A04020101010102"/>
            </a:endParaRPr>
          </a:p>
          <a:p>
            <a:r>
              <a:rPr lang="ru-RU" b="1" dirty="0" smtClean="0">
                <a:solidFill>
                  <a:srgbClr val="7D7D83"/>
                </a:solidFill>
                <a:latin typeface="DIN Pro Black" panose="020B0A04020101010102"/>
              </a:rPr>
              <a:t>Вес брутто 1 шт. </a:t>
            </a:r>
            <a:r>
              <a:rPr lang="ru-RU" b="1" dirty="0" smtClean="0">
                <a:latin typeface="DIN Pro Black" panose="020B0A04020101010102"/>
              </a:rPr>
              <a:t>1,171 кг</a:t>
            </a:r>
          </a:p>
          <a:p>
            <a:endParaRPr lang="ru-RU" b="1" dirty="0">
              <a:latin typeface="DIN Pro Black" panose="020B0A04020101010102"/>
            </a:endParaRP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DIN Pro Black" panose="020B0A04020101010102"/>
              </a:rPr>
              <a:t>Вес брутто групповой упаковки </a:t>
            </a:r>
            <a:r>
              <a:rPr lang="ru-RU" b="1" dirty="0" smtClean="0">
                <a:latin typeface="DIN Pro Black" panose="020B0A04020101010102"/>
              </a:rPr>
              <a:t>14,05 кг</a:t>
            </a:r>
          </a:p>
          <a:p>
            <a:endParaRPr lang="en-US" b="1" dirty="0" smtClean="0">
              <a:latin typeface="DIN Pro Black" panose="020B0A04020101010102"/>
            </a:endParaRPr>
          </a:p>
          <a:p>
            <a:r>
              <a:rPr lang="ru-RU" b="1" dirty="0" smtClean="0">
                <a:solidFill>
                  <a:srgbClr val="7D7D83"/>
                </a:solidFill>
                <a:latin typeface="DIN Pro Black" panose="020B0A04020101010102"/>
              </a:rPr>
              <a:t>Групповая упаковка </a:t>
            </a:r>
            <a:r>
              <a:rPr lang="ru-RU" b="1" dirty="0" smtClean="0">
                <a:latin typeface="DIN Pro Black" panose="020B0A04020101010102"/>
              </a:rPr>
              <a:t>12 шт. </a:t>
            </a:r>
          </a:p>
          <a:p>
            <a:endParaRPr lang="ru-RU" b="1" dirty="0" smtClean="0">
              <a:latin typeface="DIN Pro Black" panose="020B0A04020101010102"/>
            </a:endParaRPr>
          </a:p>
          <a:p>
            <a:r>
              <a:rPr lang="ru-RU" b="1" dirty="0" smtClean="0">
                <a:solidFill>
                  <a:srgbClr val="7D7D83"/>
                </a:solidFill>
                <a:latin typeface="DIN Pro Black" panose="020B0A04020101010102"/>
              </a:rPr>
              <a:t>Температура хранения и транспортировки </a:t>
            </a:r>
            <a:r>
              <a:rPr lang="ru-RU" b="1" dirty="0" smtClean="0">
                <a:latin typeface="DIN Pro Black" panose="020B0A04020101010102"/>
              </a:rPr>
              <a:t>±30°С</a:t>
            </a:r>
          </a:p>
          <a:p>
            <a:endParaRPr lang="ru-RU" b="1" dirty="0">
              <a:latin typeface="DIN Pro Black" panose="020B0A04020101010102"/>
            </a:endParaRPr>
          </a:p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DIN Pro Black" panose="020B0A04020101010102"/>
              </a:rPr>
              <a:t>Срок годности </a:t>
            </a:r>
            <a:r>
              <a:rPr lang="ru-RU" b="1" dirty="0">
                <a:latin typeface="DIN Pro Black" panose="020B0A04020101010102"/>
              </a:rPr>
              <a:t>36 мес</a:t>
            </a:r>
            <a:r>
              <a:rPr lang="ru-RU" b="1" dirty="0" smtClean="0">
                <a:latin typeface="DIN Pro Black" panose="020B0A04020101010102"/>
              </a:rPr>
              <a:t>.</a:t>
            </a:r>
          </a:p>
          <a:p>
            <a:endParaRPr lang="ru-RU" b="1" dirty="0">
              <a:latin typeface="DIN Pro Black" panose="020B0A04020101010102"/>
            </a:endParaRPr>
          </a:p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DIN Pro Black" panose="020B0A04020101010102"/>
              </a:rPr>
              <a:t>Состав: </a:t>
            </a:r>
            <a:r>
              <a:rPr lang="ru-RU" b="1" dirty="0">
                <a:latin typeface="DIN Pro Black" panose="020B0A04020101010102"/>
              </a:rPr>
              <a:t>КПАВ ˂5%, НПАВ ˂5%, 2-метил-5-хлоризотиазолин-3-он ˂1%, гликоль, полимерные компоненты, вода дистиллированная.</a:t>
            </a:r>
          </a:p>
          <a:p>
            <a:endParaRPr lang="ru-RU" b="1" dirty="0">
              <a:latin typeface="DIN Pro Black" panose="020B0A04020101010102"/>
            </a:endParaRPr>
          </a:p>
          <a:p>
            <a:endParaRPr lang="en-US" b="1" dirty="0">
              <a:latin typeface="DIN Pro Black" panose="020B0A04020101010102"/>
            </a:endParaRPr>
          </a:p>
        </p:txBody>
      </p:sp>
    </p:spTree>
    <p:extLst>
      <p:ext uri="{BB962C8B-B14F-4D97-AF65-F5344CB8AC3E}">
        <p14:creationId xmlns:p14="http://schemas.microsoft.com/office/powerpoint/2010/main" val="130915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346700" y="926392"/>
            <a:ext cx="516293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DIN Pro Black" panose="020B0A04020101010102" pitchFamily="34" charset="0"/>
                <a:cs typeface="DIN Pro Black" panose="020B0A04020101010102" pitchFamily="34" charset="0"/>
              </a:rPr>
              <a:t>Набор Полная очистка СО</a:t>
            </a:r>
          </a:p>
          <a:p>
            <a:r>
              <a:rPr lang="ru-RU" sz="1400" dirty="0" smtClean="0">
                <a:latin typeface="DIN Pro Black" panose="020B0A04020101010102" pitchFamily="34" charset="0"/>
                <a:cs typeface="DIN Pro Black" panose="020B0A04020101010102" pitchFamily="34" charset="0"/>
              </a:rPr>
              <a:t>для грузового автотранспорта и специальной техники</a:t>
            </a:r>
            <a:endParaRPr lang="en-US" sz="1200" dirty="0"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412"/>
            <a:ext cx="10693400" cy="6534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44283" y="2513182"/>
            <a:ext cx="14297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DIN Pro Black" panose="020B0A04020101010102"/>
              </a:rPr>
              <a:t>Ln11</a:t>
            </a:r>
            <a:r>
              <a:rPr lang="ru-RU" b="1" dirty="0" smtClean="0">
                <a:latin typeface="DIN Pro Black" panose="020B0A04020101010102"/>
              </a:rPr>
              <a:t>10</a:t>
            </a:r>
            <a:endParaRPr lang="en-US" b="1" dirty="0">
              <a:latin typeface="DIN Pro Black" panose="020B0A04020101010102"/>
            </a:endParaRPr>
          </a:p>
          <a:p>
            <a:r>
              <a:rPr lang="ru-RU" b="1" dirty="0">
                <a:latin typeface="DIN Pro Black" panose="020B0A04020101010102"/>
              </a:rPr>
              <a:t>1</a:t>
            </a:r>
            <a:r>
              <a:rPr lang="ru-RU" b="1" dirty="0" smtClean="0">
                <a:latin typeface="DIN Pro Black" panose="020B0A04020101010102"/>
              </a:rPr>
              <a:t> </a:t>
            </a:r>
            <a:r>
              <a:rPr lang="ru-RU" dirty="0" smtClean="0">
                <a:latin typeface="DIN Pro Black" panose="020B0A04020101010102"/>
              </a:rPr>
              <a:t>л + 1 л</a:t>
            </a:r>
            <a:endParaRPr lang="en-US" dirty="0"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44283" y="3258948"/>
            <a:ext cx="5346700" cy="1815882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1600" b="1" dirty="0" smtClean="0"/>
              <a:t>Очищает </a:t>
            </a:r>
            <a:r>
              <a:rPr lang="ru-RU" sz="1600" b="1" dirty="0"/>
              <a:t>систему охлаждения от 100% сложных загрязнений.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1600" b="1" dirty="0" smtClean="0"/>
              <a:t>Нормализует </a:t>
            </a:r>
            <a:r>
              <a:rPr lang="ru-RU" sz="1600" b="1" dirty="0"/>
              <a:t>теплообмен и защищает двигатель от перегрева.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1600" b="1" dirty="0" smtClean="0"/>
              <a:t>Увеличивает </a:t>
            </a:r>
            <a:r>
              <a:rPr lang="ru-RU" sz="1600" b="1" dirty="0"/>
              <a:t>ресурс радиатора, помпы и термостата.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1600" b="1" dirty="0" smtClean="0"/>
              <a:t>Продлевает </a:t>
            </a:r>
            <a:r>
              <a:rPr lang="ru-RU" sz="1600" b="1" dirty="0"/>
              <a:t>срок службы новой охлаждающей жидкости.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44283" y="5112710"/>
            <a:ext cx="4809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DIN Pro Black" panose="020B0A04020101010102"/>
              </a:rPr>
              <a:t>Рассчитана для систем объемом до </a:t>
            </a:r>
            <a:r>
              <a:rPr lang="ru-RU" b="1" dirty="0">
                <a:solidFill>
                  <a:srgbClr val="00B050"/>
                </a:solidFill>
                <a:latin typeface="DIN Pro Black" panose="020B0A04020101010102"/>
              </a:rPr>
              <a:t>30 </a:t>
            </a:r>
            <a:r>
              <a:rPr lang="ru-RU" b="1" dirty="0" smtClean="0">
                <a:solidFill>
                  <a:srgbClr val="00B050"/>
                </a:solidFill>
                <a:latin typeface="DIN Pro Black" panose="020B0A04020101010102"/>
              </a:rPr>
              <a:t>л.</a:t>
            </a:r>
            <a:endParaRPr lang="ru-RU" b="1" dirty="0">
              <a:latin typeface="DIN Pro Black" panose="020B0A0402010101010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90" y="1322172"/>
            <a:ext cx="2180684" cy="52570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776" y="1332359"/>
            <a:ext cx="2180684" cy="525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0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83083" y="981162"/>
            <a:ext cx="4527234" cy="40011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Показания к применению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664"/>
            <a:ext cx="10693400" cy="653484"/>
          </a:xfrm>
          <a:prstGeom prst="rect">
            <a:avLst/>
          </a:prstGeom>
        </p:spPr>
      </p:pic>
      <p:sp>
        <p:nvSpPr>
          <p:cNvPr id="13" name="AutoShape 2" descr="Как самостоятельно устранить течь радиатора? | Инфо-Ваз - все об  автомобилях ВАЗ"/>
          <p:cNvSpPr>
            <a:spLocks noChangeAspect="1" noChangeArrowheads="1"/>
          </p:cNvSpPr>
          <p:nvPr/>
        </p:nvSpPr>
        <p:spPr bwMode="auto">
          <a:xfrm>
            <a:off x="6714852" y="3208424"/>
            <a:ext cx="22383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22164" y="1613830"/>
            <a:ext cx="482453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Система </a:t>
            </a:r>
            <a:r>
              <a:rPr lang="ru-RU" sz="1600" dirty="0"/>
              <a:t>никогда не промывалась при замене ОЖ, </a:t>
            </a:r>
            <a:r>
              <a:rPr lang="ru-RU" sz="1600" dirty="0" smtClean="0"/>
              <a:t>автомобиль приобретен </a:t>
            </a:r>
            <a:r>
              <a:rPr lang="ru-RU" sz="1600" dirty="0"/>
              <a:t>на вторичном рынке и </a:t>
            </a:r>
            <a:r>
              <a:rPr lang="ru-RU" sz="1600" dirty="0" smtClean="0"/>
              <a:t>Вы не </a:t>
            </a:r>
            <a:r>
              <a:rPr lang="ru-RU" sz="1600" dirty="0"/>
              <a:t>уверены, что ее </a:t>
            </a:r>
            <a:r>
              <a:rPr lang="ru-RU" sz="1600" dirty="0" smtClean="0"/>
              <a:t>обслуживали по регламенту.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Попадание </a:t>
            </a:r>
            <a:r>
              <a:rPr lang="ru-RU" sz="1600" dirty="0"/>
              <a:t>в ОЖ масла, посторонних продуктов, образование </a:t>
            </a:r>
            <a:r>
              <a:rPr lang="ru-RU" sz="1600" dirty="0" smtClean="0"/>
              <a:t>эмульсии.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Износ </a:t>
            </a:r>
            <a:r>
              <a:rPr lang="ru-RU" sz="1600" dirty="0"/>
              <a:t>прокладки ГБЦ, микротрещина ГБЦ, выход из строя прокладки теплообменника и т.д</a:t>
            </a:r>
            <a:r>
              <a:rPr lang="ru-RU" sz="16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Использование </a:t>
            </a:r>
            <a:r>
              <a:rPr lang="ru-RU" sz="1600" dirty="0"/>
              <a:t>несовместимых антифризов (интенсивное пенообразование</a:t>
            </a:r>
            <a:r>
              <a:rPr lang="ru-RU" sz="1600" dirty="0" smtClean="0"/>
              <a:t>).</a:t>
            </a:r>
          </a:p>
          <a:p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Использование </a:t>
            </a:r>
            <a:r>
              <a:rPr lang="ru-RU" sz="1600" dirty="0" err="1"/>
              <a:t>герметиков</a:t>
            </a:r>
            <a:r>
              <a:rPr lang="ru-RU" sz="1600" dirty="0"/>
              <a:t> </a:t>
            </a:r>
            <a:r>
              <a:rPr lang="ru-RU" sz="1600" dirty="0" smtClean="0"/>
              <a:t>радиатора.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Охлаждающая </a:t>
            </a:r>
            <a:r>
              <a:rPr lang="ru-RU" sz="1600" dirty="0"/>
              <a:t>жидкость изменила свой цвет на темный (почти черный</a:t>
            </a:r>
            <a:r>
              <a:rPr lang="ru-RU" sz="1600" dirty="0" smtClean="0"/>
              <a:t>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А также такие проблемы как плохой обогрев салона, перегрев или наоборот медленно прогрев двигателя, постоянная работа вентилятора.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732" y="1647825"/>
            <a:ext cx="3744416" cy="1880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732" y="3636616"/>
            <a:ext cx="3744416" cy="1742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732" y="5487077"/>
            <a:ext cx="3745326" cy="1852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25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12765</TotalTime>
  <Words>594</Words>
  <Application>Microsoft Office PowerPoint</Application>
  <PresentationFormat>Произвольный</PresentationFormat>
  <Paragraphs>116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Aharoni</vt:lpstr>
      <vt:lpstr>Arial</vt:lpstr>
      <vt:lpstr>Arial Black</vt:lpstr>
      <vt:lpstr>Calibri</vt:lpstr>
      <vt:lpstr>DIN Pro Black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Сарапульцева Светлана Анатольевна</dc:creator>
  <cp:lastModifiedBy>Сергей Чемякин</cp:lastModifiedBy>
  <cp:revision>468</cp:revision>
  <cp:lastPrinted>2019-11-13T12:13:35Z</cp:lastPrinted>
  <dcterms:created xsi:type="dcterms:W3CDTF">2019-09-12T08:26:28Z</dcterms:created>
  <dcterms:modified xsi:type="dcterms:W3CDTF">2021-04-14T10:48:43Z</dcterms:modified>
</cp:coreProperties>
</file>